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6" r:id="rId3"/>
    <p:sldId id="267" r:id="rId4"/>
    <p:sldId id="268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25"/>
    <p:restoredTop sz="94674"/>
  </p:normalViewPr>
  <p:slideViewPr>
    <p:cSldViewPr snapToGrid="0" snapToObjects="1">
      <p:cViewPr varScale="1">
        <p:scale>
          <a:sx n="98" d="100"/>
          <a:sy n="98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jpe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9F67E5-B8CE-7F45-AF5F-C123A9713C5A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5D377-B617-9243-B15D-91E8427EA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45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Forcast</a:t>
            </a:r>
            <a:r>
              <a:rPr lang="en-US" dirty="0" smtClean="0"/>
              <a:t> 70</a:t>
            </a:r>
            <a:r>
              <a:rPr lang="en-US" smtClean="0"/>
              <a:t>% Clinton (people</a:t>
            </a:r>
            <a:r>
              <a:rPr lang="en-US" baseline="0" smtClean="0"/>
              <a:t> were feeling ok), 30% Trump (people were scared)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5D377-B617-9243-B15D-91E8427EAB6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4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9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85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962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4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602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05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822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682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34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7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F1F17-C193-A745-BAAF-62A698AE7740}" type="datetimeFigureOut">
              <a:rPr lang="en-US" smtClean="0"/>
              <a:t>11/29/16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2D031-65A1-DB49-969F-82B576812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929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21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92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7811" y="0"/>
            <a:ext cx="6539184" cy="692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60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Law of Selection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</a:t>
            </a:r>
            <a:r>
              <a:rPr lang="en-US" dirty="0" smtClean="0"/>
              <a:t>Remember </a:t>
            </a:r>
            <a:r>
              <a:rPr lang="en-US" dirty="0"/>
              <a:t>all the times we seem to </a:t>
            </a:r>
            <a:r>
              <a:rPr lang="en-US" dirty="0" smtClean="0"/>
              <a:t>hit every </a:t>
            </a:r>
            <a:r>
              <a:rPr lang="en-US" dirty="0"/>
              <a:t>possible red light? Think the </a:t>
            </a:r>
            <a:r>
              <a:rPr lang="en-US" dirty="0" smtClean="0"/>
              <a:t>universe is </a:t>
            </a:r>
            <a:r>
              <a:rPr lang="en-US" dirty="0"/>
              <a:t>conspiring against us? Remember </a:t>
            </a:r>
            <a:r>
              <a:rPr lang="en-US" dirty="0" smtClean="0"/>
              <a:t>only those </a:t>
            </a:r>
            <a:r>
              <a:rPr lang="en-US" dirty="0"/>
              <a:t>days. Do not remember all </a:t>
            </a:r>
            <a:r>
              <a:rPr lang="en-US" dirty="0" smtClean="0"/>
              <a:t>the times </a:t>
            </a:r>
            <a:r>
              <a:rPr lang="en-US" dirty="0"/>
              <a:t>everything went fine</a:t>
            </a:r>
            <a:r>
              <a:rPr lang="en-US" dirty="0" smtClean="0"/>
              <a:t>.</a:t>
            </a:r>
          </a:p>
          <a:p>
            <a:r>
              <a:rPr lang="en-US" dirty="0" smtClean="0"/>
              <a:t>How our brain works: Typical example: dream something which then happens </a:t>
            </a:r>
            <a:r>
              <a:rPr lang="en-US" dirty="0"/>
              <a:t>few days later. In fact have </a:t>
            </a:r>
            <a:r>
              <a:rPr lang="en-US" dirty="0" smtClean="0"/>
              <a:t>4-6 periods </a:t>
            </a:r>
            <a:r>
              <a:rPr lang="en-US" dirty="0"/>
              <a:t>of dreams most which we </a:t>
            </a:r>
            <a:r>
              <a:rPr lang="en-US" dirty="0" smtClean="0"/>
              <a:t>forget. Much </a:t>
            </a:r>
            <a:r>
              <a:rPr lang="en-US" dirty="0"/>
              <a:t>more likely to remember dream </a:t>
            </a:r>
            <a:r>
              <a:rPr lang="en-US" dirty="0" smtClean="0"/>
              <a:t>if something </a:t>
            </a:r>
            <a:r>
              <a:rPr lang="en-US" dirty="0"/>
              <a:t>related happens next </a:t>
            </a:r>
            <a:r>
              <a:rPr lang="en-US" dirty="0" smtClean="0"/>
              <a:t>day. </a:t>
            </a:r>
          </a:p>
          <a:p>
            <a:pPr lvl="1"/>
            <a:r>
              <a:rPr lang="en-US" dirty="0" smtClean="0"/>
              <a:t>Brain </a:t>
            </a:r>
            <a:r>
              <a:rPr lang="en-US" dirty="0"/>
              <a:t>connects/categorizes </a:t>
            </a:r>
            <a:r>
              <a:rPr lang="en-US" dirty="0" smtClean="0"/>
              <a:t>things trying </a:t>
            </a:r>
            <a:r>
              <a:rPr lang="en-US" dirty="0"/>
              <a:t>to find patterns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Murphy’s law, Anecdotal evidence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533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lever (wrong model)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point: small errors in our model/assumptions in the world can result </a:t>
            </a:r>
            <a:r>
              <a:rPr lang="en-US" dirty="0" smtClean="0"/>
              <a:t>in major </a:t>
            </a:r>
            <a:r>
              <a:rPr lang="en-US" dirty="0"/>
              <a:t>differences in probability predictions leading to several orders of </a:t>
            </a:r>
            <a:r>
              <a:rPr lang="en-US" dirty="0" smtClean="0"/>
              <a:t>magnitude difference </a:t>
            </a:r>
            <a:r>
              <a:rPr lang="en-US" dirty="0"/>
              <a:t>in probabilities of events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big crash:</a:t>
            </a:r>
          </a:p>
          <a:p>
            <a:pPr lvl="1"/>
            <a:r>
              <a:rPr lang="en-US" dirty="0" smtClean="0"/>
              <a:t>People were using models that underestimated the chance that many mortgages would go bad at the same time</a:t>
            </a:r>
          </a:p>
          <a:p>
            <a:pPr lvl="1"/>
            <a:r>
              <a:rPr lang="en-US" dirty="0" smtClean="0"/>
              <a:t>Based on this model the big crash of 2008 was ”impossible”</a:t>
            </a:r>
            <a:r>
              <a:rPr lang="is-IS" dirty="0" smtClean="0"/>
              <a:t>…</a:t>
            </a:r>
          </a:p>
          <a:p>
            <a:r>
              <a:rPr lang="en-US" dirty="0" smtClean="0"/>
              <a:t>Roy Sullivan – </a:t>
            </a:r>
            <a:r>
              <a:rPr lang="en-US" dirty="0"/>
              <a:t>V</a:t>
            </a:r>
            <a:r>
              <a:rPr lang="en-US" dirty="0" smtClean="0"/>
              <a:t>irginia park ranger struck </a:t>
            </a:r>
            <a:r>
              <a:rPr lang="en-US" dirty="0"/>
              <a:t>by lightening 7</a:t>
            </a:r>
            <a:r>
              <a:rPr lang="en-US" dirty="0" smtClean="0"/>
              <a:t> times!</a:t>
            </a:r>
          </a:p>
          <a:p>
            <a:pPr lvl="1"/>
            <a:r>
              <a:rPr lang="en-US" dirty="0" smtClean="0"/>
              <a:t>Chance of that (1/300000)</a:t>
            </a:r>
            <a:r>
              <a:rPr lang="en-US" baseline="30000" dirty="0" smtClean="0"/>
              <a:t>7 </a:t>
            </a:r>
            <a:r>
              <a:rPr lang="en-US" dirty="0" smtClean="0"/>
              <a:t>– virtually impossible!</a:t>
            </a:r>
          </a:p>
          <a:p>
            <a:pPr lvl="1"/>
            <a:r>
              <a:rPr lang="en-US" dirty="0" smtClean="0"/>
              <a:t>Park ranger – much higher chance of being struck by a lightning </a:t>
            </a:r>
          </a:p>
          <a:p>
            <a:pPr lvl="1"/>
            <a:endParaRPr lang="en-US" baseline="30000" dirty="0" smtClean="0"/>
          </a:p>
        </p:txBody>
      </p:sp>
    </p:spTree>
    <p:extLst>
      <p:ext uri="{BB962C8B-B14F-4D97-AF65-F5344CB8AC3E}">
        <p14:creationId xmlns:p14="http://schemas.microsoft.com/office/powerpoint/2010/main" val="779894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Law of Near Enough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Outcomes that are merely similar are regarded as identical</a:t>
            </a:r>
          </a:p>
          <a:p>
            <a:r>
              <a:rPr lang="en-US" dirty="0" smtClean="0"/>
              <a:t>Charles Dickens: “And we are both widows too!” said Barbara’s mother. ”We must be made for each other” </a:t>
            </a:r>
            <a:r>
              <a:rPr lang="is-IS" dirty="0" smtClean="0"/>
              <a:t>… tracing things back </a:t>
            </a:r>
            <a:r>
              <a:rPr lang="is-IS" smtClean="0"/>
              <a:t>from effects </a:t>
            </a:r>
            <a:r>
              <a:rPr lang="is-IS" dirty="0" smtClean="0"/>
              <a:t>to causes they neturally </a:t>
            </a:r>
            <a:r>
              <a:rPr lang="is-IS" smtClean="0"/>
              <a:t>reverted to </a:t>
            </a:r>
            <a:r>
              <a:rPr lang="is-IS" dirty="0" smtClean="0"/>
              <a:t>their husbands, respecting whose lives deaths </a:t>
            </a:r>
            <a:r>
              <a:rPr lang="is-IS" smtClean="0"/>
              <a:t>and burials, they compared notes, and discovered sundry circumstances that tallied with wonderful exactnes; such as Barbara’s father having been exactly 4 years and 10 months older than Kit’s father, and one of them died on a Wdnesday and the other on Thursday, and both of them having been a very fine make and remakably good-looking, with other extraordinary conincidences.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1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of probability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Outcomes are uncertain</a:t>
            </a:r>
          </a:p>
          <a:p>
            <a:r>
              <a:rPr lang="en-US" dirty="0" smtClean="0"/>
              <a:t>A good way to think is frequencies and bets</a:t>
            </a:r>
          </a:p>
          <a:p>
            <a:pPr lvl="1"/>
            <a:r>
              <a:rPr lang="en-US" dirty="0" smtClean="0"/>
              <a:t>Consider  50%, 66%, 75%, 95%, 99.99%</a:t>
            </a:r>
          </a:p>
          <a:p>
            <a:pPr lvl="1"/>
            <a:r>
              <a:rPr lang="en-US" dirty="0" smtClean="0"/>
              <a:t>Odds 1:1, 2:1, 3:1, 19:1, 9999:1</a:t>
            </a:r>
          </a:p>
          <a:p>
            <a:pPr lvl="1"/>
            <a:endParaRPr lang="en-US" dirty="0"/>
          </a:p>
          <a:p>
            <a:r>
              <a:rPr lang="en-US" dirty="0" smtClean="0"/>
              <a:t>Probability scale could be a bit misleading </a:t>
            </a:r>
          </a:p>
          <a:p>
            <a:pPr lvl="1"/>
            <a:r>
              <a:rPr lang="en-US" dirty="0" smtClean="0"/>
              <a:t>99.99% looks like 99.9999%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1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your own survey!</a:t>
            </a:r>
          </a:p>
          <a:p>
            <a:pPr lvl="1"/>
            <a:r>
              <a:rPr lang="en-US" dirty="0" smtClean="0"/>
              <a:t>Find an interesting question and population</a:t>
            </a:r>
          </a:p>
          <a:p>
            <a:pPr lvl="1"/>
            <a:r>
              <a:rPr lang="en-US" dirty="0" smtClean="0"/>
              <a:t>Design your sampling plan</a:t>
            </a:r>
          </a:p>
          <a:p>
            <a:pPr lvl="1"/>
            <a:r>
              <a:rPr lang="en-US" dirty="0" smtClean="0"/>
              <a:t>Collect Data</a:t>
            </a:r>
          </a:p>
          <a:p>
            <a:pPr lvl="1"/>
            <a:r>
              <a:rPr lang="en-US" dirty="0" smtClean="0"/>
              <a:t>Analyze using R</a:t>
            </a:r>
          </a:p>
          <a:p>
            <a:r>
              <a:rPr lang="en-US" dirty="0" smtClean="0"/>
              <a:t>Write 5 page paper on your results</a:t>
            </a:r>
          </a:p>
          <a:p>
            <a:r>
              <a:rPr lang="en-US" dirty="0" smtClean="0"/>
              <a:t>Due December 1</a:t>
            </a:r>
          </a:p>
        </p:txBody>
      </p:sp>
    </p:spTree>
    <p:extLst>
      <p:ext uri="{BB962C8B-B14F-4D97-AF65-F5344CB8AC3E}">
        <p14:creationId xmlns:p14="http://schemas.microsoft.com/office/powerpoint/2010/main" val="307727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are required to give a short presentation</a:t>
            </a:r>
          </a:p>
          <a:p>
            <a:r>
              <a:rPr lang="en-US" dirty="0" smtClean="0"/>
              <a:t>Last two </a:t>
            </a:r>
            <a:r>
              <a:rPr lang="en-US" dirty="0"/>
              <a:t>classes (December 1 and 6)</a:t>
            </a:r>
            <a:endParaRPr lang="en-US" dirty="0" smtClean="0"/>
          </a:p>
          <a:p>
            <a:pPr lvl="1"/>
            <a:r>
              <a:rPr lang="en-US" dirty="0" smtClean="0"/>
              <a:t>Select one of the three projects</a:t>
            </a:r>
          </a:p>
          <a:p>
            <a:pPr lvl="1"/>
            <a:r>
              <a:rPr lang="en-US" dirty="0" smtClean="0"/>
              <a:t>Make a </a:t>
            </a:r>
            <a:r>
              <a:rPr lang="en-US" dirty="0" err="1" smtClean="0"/>
              <a:t>powerpoint</a:t>
            </a:r>
            <a:r>
              <a:rPr lang="en-US" dirty="0" smtClean="0"/>
              <a:t> presentation (no more than 3-5 slides)</a:t>
            </a:r>
          </a:p>
          <a:p>
            <a:pPr lvl="1"/>
            <a:r>
              <a:rPr lang="en-US" dirty="0" smtClean="0"/>
              <a:t>Present your results to the </a:t>
            </a:r>
            <a:r>
              <a:rPr lang="en-US" dirty="0" smtClean="0"/>
              <a:t>class</a:t>
            </a:r>
          </a:p>
          <a:p>
            <a:pPr lvl="1"/>
            <a:endParaRPr lang="en-US" dirty="0"/>
          </a:p>
          <a:p>
            <a:r>
              <a:rPr lang="en-US" dirty="0" smtClean="0"/>
              <a:t>Need 10 volunteers to present on Thursday!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97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Fill your evaluations!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helpful!!!!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516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Coincidences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8928" y="1361915"/>
            <a:ext cx="3830304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31533" y="6094131"/>
            <a:ext cx="10393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www.unilad.co.uk</a:t>
            </a:r>
            <a:r>
              <a:rPr lang="en-US" dirty="0" smtClean="0"/>
              <a:t>/articles/man-accidentally-shoots-mother-in-law-after-bullet-bounces-off-armadillo/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046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want to believe in unlikely events (coincidences) only if other explanations are not possible</a:t>
            </a:r>
          </a:p>
          <a:p>
            <a:r>
              <a:rPr lang="en-US" dirty="0" smtClean="0"/>
              <a:t>Are </a:t>
            </a:r>
            <a:r>
              <a:rPr lang="en-US" dirty="0"/>
              <a:t>there </a:t>
            </a:r>
            <a:r>
              <a:rPr lang="en-US" dirty="0" smtClean="0"/>
              <a:t>some ”laws” for alternative explanations? </a:t>
            </a:r>
            <a:br>
              <a:rPr lang="en-US" dirty="0" smtClean="0"/>
            </a:br>
            <a:r>
              <a:rPr lang="en-US" dirty="0" smtClean="0"/>
              <a:t>Author </a:t>
            </a:r>
            <a:r>
              <a:rPr lang="en-US" dirty="0"/>
              <a:t>(David Hand) coins the following cool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“Law of Inevitability”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“Law of Truly Large numbers”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“Law of Selection”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“Law of Probability Lever”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“Law of Near enough”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0" y="2366963"/>
            <a:ext cx="24638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108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Law of inevitability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Something must happen. If we </a:t>
            </a:r>
            <a:r>
              <a:rPr lang="en-US" dirty="0" smtClean="0"/>
              <a:t>consider all </a:t>
            </a:r>
            <a:r>
              <a:rPr lang="en-US" dirty="0"/>
              <a:t>possible outcomes in a setting </a:t>
            </a:r>
            <a:r>
              <a:rPr lang="en-US" dirty="0" smtClean="0"/>
              <a:t>of interest</a:t>
            </a:r>
            <a:r>
              <a:rPr lang="en-US" dirty="0"/>
              <a:t>, one of them has to happen.</a:t>
            </a:r>
          </a:p>
          <a:p>
            <a:r>
              <a:rPr lang="en-US" dirty="0" smtClean="0"/>
              <a:t>1990</a:t>
            </a:r>
            <a:r>
              <a:rPr lang="en-US" dirty="0"/>
              <a:t>: Virginia State lottery. </a:t>
            </a:r>
            <a:endParaRPr lang="en-US" dirty="0" smtClean="0"/>
          </a:p>
          <a:p>
            <a:pPr lvl="1"/>
            <a:r>
              <a:rPr lang="en-US" dirty="0" smtClean="0"/>
              <a:t>Genoese style 6 out of </a:t>
            </a:r>
            <a:r>
              <a:rPr lang="en-US" dirty="0"/>
              <a:t>44 </a:t>
            </a:r>
            <a:r>
              <a:rPr lang="en-US" dirty="0" smtClean="0"/>
              <a:t>balls, $1 to play</a:t>
            </a:r>
          </a:p>
          <a:p>
            <a:pPr lvl="1"/>
            <a:r>
              <a:rPr lang="en-US" dirty="0" smtClean="0"/>
              <a:t>Chance of winning for a </a:t>
            </a:r>
            <a:r>
              <a:rPr lang="en-US" dirty="0" smtClean="0"/>
              <a:t>single </a:t>
            </a:r>
            <a:r>
              <a:rPr lang="en-US" dirty="0" smtClean="0"/>
              <a:t>ticket 1:7,059,052 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Feb </a:t>
            </a:r>
            <a:r>
              <a:rPr lang="en-US" dirty="0" smtClean="0"/>
              <a:t>1992 jackpot was $27 million.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group “International Lotto </a:t>
            </a:r>
            <a:r>
              <a:rPr lang="en-US" dirty="0" smtClean="0"/>
              <a:t>fund” collected </a:t>
            </a:r>
            <a:r>
              <a:rPr lang="en-US" dirty="0"/>
              <a:t>around 2500 small </a:t>
            </a:r>
            <a:r>
              <a:rPr lang="en-US" dirty="0" smtClean="0"/>
              <a:t>investors(mainly </a:t>
            </a:r>
            <a:r>
              <a:rPr lang="en-US" dirty="0"/>
              <a:t>from Australia but also </a:t>
            </a:r>
            <a:r>
              <a:rPr lang="en-US" dirty="0" smtClean="0"/>
              <a:t>US, Europe</a:t>
            </a:r>
            <a:r>
              <a:rPr lang="en-US" dirty="0"/>
              <a:t>, NZ) raised $7 million </a:t>
            </a:r>
            <a:r>
              <a:rPr lang="en-US" dirty="0" smtClean="0"/>
              <a:t>and bought </a:t>
            </a:r>
            <a:r>
              <a:rPr lang="en-US" dirty="0"/>
              <a:t>all possible tickets! </a:t>
            </a:r>
            <a:r>
              <a:rPr lang="en-US" dirty="0" smtClean="0"/>
              <a:t>“Surprisingly” they won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58156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Law of inevitability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1024 monkeys are managing mutual funds</a:t>
            </a:r>
          </a:p>
          <a:p>
            <a:r>
              <a:rPr lang="en-US" dirty="0" smtClean="0"/>
              <a:t>Each week half of them predicts up and the other down.</a:t>
            </a:r>
          </a:p>
          <a:p>
            <a:r>
              <a:rPr lang="en-US" dirty="0" smtClean="0"/>
              <a:t>The half that was wrong gets fired and the game continues.</a:t>
            </a:r>
          </a:p>
          <a:p>
            <a:r>
              <a:rPr lang="en-US" dirty="0" smtClean="0"/>
              <a:t>After 10 weeks there is one winning monkey that got it right 10 straight in the row! The monkey goes on a TV tour giving stock tips.</a:t>
            </a:r>
          </a:p>
          <a:p>
            <a:pPr lvl="1"/>
            <a:r>
              <a:rPr lang="en-US" dirty="0" smtClean="0"/>
              <a:t>Some say this principle is behind the most of the successes of “miracle investors”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Law of truly large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 </a:t>
            </a:r>
            <a:r>
              <a:rPr lang="en-US" dirty="0"/>
              <a:t>day filled </a:t>
            </a:r>
            <a:r>
              <a:rPr lang="en-US" dirty="0" smtClean="0"/>
              <a:t>with innumerable </a:t>
            </a:r>
            <a:r>
              <a:rPr lang="en-US" dirty="0"/>
              <a:t>number of events</a:t>
            </a:r>
            <a:r>
              <a:rPr lang="en-US" dirty="0" smtClean="0"/>
              <a:t>. Something unusual will happen.</a:t>
            </a:r>
          </a:p>
          <a:p>
            <a:pPr lvl="1"/>
            <a:r>
              <a:rPr lang="en-US" dirty="0" smtClean="0"/>
              <a:t>Chance </a:t>
            </a:r>
            <a:r>
              <a:rPr lang="en-US" dirty="0"/>
              <a:t>of being struck by lightening in a year: 1/300,000. SMALL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However </a:t>
            </a:r>
            <a:r>
              <a:rPr lang="en-US" dirty="0" smtClean="0"/>
              <a:t>7 billion </a:t>
            </a:r>
            <a:r>
              <a:rPr lang="en-US" dirty="0"/>
              <a:t>people on earth! Chance that no one gets struck </a:t>
            </a:r>
            <a:r>
              <a:rPr lang="en-US" dirty="0" smtClean="0"/>
              <a:t>= (</a:t>
            </a:r>
            <a:r>
              <a:rPr lang="en-US" dirty="0"/>
              <a:t>1 </a:t>
            </a:r>
            <a:r>
              <a:rPr lang="en-US" dirty="0" smtClean="0"/>
              <a:t>– 1/300000)</a:t>
            </a:r>
            <a:r>
              <a:rPr lang="en-US" baseline="30000" dirty="0" smtClean="0"/>
              <a:t>7 </a:t>
            </a:r>
            <a:r>
              <a:rPr lang="en-US" baseline="30000" dirty="0"/>
              <a:t>billion  </a:t>
            </a:r>
            <a:r>
              <a:rPr lang="en-US" dirty="0" smtClean="0"/>
              <a:t>=1/ 10</a:t>
            </a:r>
            <a:r>
              <a:rPr lang="en-US" baseline="30000" dirty="0" smtClean="0"/>
              <a:t>101,333</a:t>
            </a:r>
            <a:r>
              <a:rPr lang="en-US" dirty="0"/>
              <a:t>! So we would expect every year </a:t>
            </a:r>
            <a:r>
              <a:rPr lang="en-US" dirty="0" smtClean="0"/>
              <a:t>there have </a:t>
            </a:r>
            <a:r>
              <a:rPr lang="en-US" dirty="0"/>
              <a:t>to be people being killed by lightening. </a:t>
            </a:r>
            <a:endParaRPr lang="en-US" dirty="0" smtClean="0"/>
          </a:p>
          <a:p>
            <a:pPr lvl="1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Estimates</a:t>
            </a:r>
            <a:r>
              <a:rPr lang="en-US" dirty="0"/>
              <a:t>: 24,000 deaths.</a:t>
            </a:r>
          </a:p>
        </p:txBody>
      </p:sp>
    </p:spTree>
    <p:extLst>
      <p:ext uri="{BB962C8B-B14F-4D97-AF65-F5344CB8AC3E}">
        <p14:creationId xmlns:p14="http://schemas.microsoft.com/office/powerpoint/2010/main" val="52987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770</Words>
  <Application>Microsoft Macintosh PowerPoint</Application>
  <PresentationFormat>Widescreen</PresentationFormat>
  <Paragraphs>73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Office Theme</vt:lpstr>
      <vt:lpstr>Lecture 21</vt:lpstr>
      <vt:lpstr>Final Project</vt:lpstr>
      <vt:lpstr>Final presentation</vt:lpstr>
      <vt:lpstr>Fill your evaluations!</vt:lpstr>
      <vt:lpstr>Coincidences</vt:lpstr>
      <vt:lpstr>In statistics</vt:lpstr>
      <vt:lpstr>Law of inevitability</vt:lpstr>
      <vt:lpstr>Law of inevitability</vt:lpstr>
      <vt:lpstr>Law of truly large numbers</vt:lpstr>
      <vt:lpstr>PowerPoint Presentation</vt:lpstr>
      <vt:lpstr>Law of Selection </vt:lpstr>
      <vt:lpstr>Probability lever (wrong model)</vt:lpstr>
      <vt:lpstr>Law of Near Enough</vt:lpstr>
      <vt:lpstr>Understanding of probability</vt:lpstr>
    </vt:vector>
  </TitlesOfParts>
  <Manager/>
  <Company/>
  <LinksUpToDate>false</LinksUpToDate>
  <SharedDoc>false</SharedDoc>
  <HyperlinkBase/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22</dc:title>
  <dc:subject/>
  <dc:creator>Jan Hannig</dc:creator>
  <cp:keywords/>
  <dc:description/>
  <cp:lastModifiedBy>Jan Hannig</cp:lastModifiedBy>
  <cp:revision>31</cp:revision>
  <dcterms:created xsi:type="dcterms:W3CDTF">2016-04-21T14:25:55Z</dcterms:created>
  <dcterms:modified xsi:type="dcterms:W3CDTF">2016-11-29T18:29:44Z</dcterms:modified>
  <cp:category/>
</cp:coreProperties>
</file>

<file path=docProps/thumbnail.jpeg>
</file>